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  <p:sldMasterId id="2147483660" r:id="rId3"/>
  </p:sldMasterIdLst>
  <p:notesMasterIdLst>
    <p:notesMasterId r:id="rId34"/>
  </p:notesMasterIdLst>
  <p:handoutMasterIdLst>
    <p:handoutMasterId r:id="rId35"/>
  </p:handoutMasterIdLst>
  <p:sldIdLst>
    <p:sldId id="295" r:id="rId4"/>
    <p:sldId id="268" r:id="rId5"/>
    <p:sldId id="262" r:id="rId6"/>
    <p:sldId id="25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2" d="100"/>
          <a:sy n="82" d="100"/>
        </p:scale>
        <p:origin x="38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93605-0C0C-4258-9724-5F2F9BB3BC90}" type="datetimeFigureOut">
              <a:rPr lang="pl-PL" smtClean="0"/>
              <a:t>19.05.2016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FFE7F-C917-439A-8026-3D301EB5CC2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31B3D-E4E3-4A80-AB70-C5564C267266}" type="datetimeFigureOut">
              <a:rPr lang="pl-PL" smtClean="0"/>
              <a:t>19.05.2016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0B30D-C07A-425B-A90C-BA7BEB19107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 smtClean="0"/>
              <a:t>19.05.2016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 smtClean="0"/>
              <a:t>19.05.2016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81200" y="1764094"/>
            <a:ext cx="8229600" cy="2309327"/>
          </a:xfrm>
        </p:spPr>
        <p:txBody>
          <a:bodyPr anchor="b">
            <a:normAutofit/>
          </a:bodyPr>
          <a:lstStyle>
            <a:lvl1pPr algn="ctr">
              <a:defRPr sz="66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981200" y="4213380"/>
            <a:ext cx="8229600" cy="1208314"/>
          </a:xfrm>
        </p:spPr>
        <p:txBody>
          <a:bodyPr>
            <a:normAutofit/>
          </a:bodyPr>
          <a:lstStyle>
            <a:lvl1pPr marL="0" indent="0" algn="ctr">
              <a:spcBef>
                <a:spcPts val="1200"/>
              </a:spcBef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66394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pl-PL" smtClean="0">
                <a:solidFill>
                  <a:srgbClr val="323232"/>
                </a:solidFill>
              </a:rPr>
              <a:pPr/>
              <a:t>19.05.2016</a:t>
            </a:fld>
            <a:endParaRPr lang="pl-PL" dirty="0">
              <a:solidFill>
                <a:srgbClr val="323232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srgbClr val="323232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pl-PL" smtClean="0">
                <a:solidFill>
                  <a:srgbClr val="323232"/>
                </a:solidFill>
              </a:rPr>
              <a:pPr/>
              <a:t>‹#›</a:t>
            </a:fld>
            <a:endParaRPr lang="pl-PL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68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6492332"/>
            <a:ext cx="12188952" cy="36566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81200" y="1764094"/>
            <a:ext cx="8229600" cy="2309327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981200" y="4213380"/>
            <a:ext cx="8229600" cy="1208314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592633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295400" y="1943100"/>
            <a:ext cx="4572000" cy="423386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24600" y="1943100"/>
            <a:ext cx="4572000" cy="423386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pl-PL" smtClean="0">
                <a:solidFill>
                  <a:srgbClr val="323232"/>
                </a:solidFill>
              </a:rPr>
              <a:pPr/>
              <a:t>19.05.2016</a:t>
            </a:fld>
            <a:endParaRPr lang="pl-PL" dirty="0">
              <a:solidFill>
                <a:srgbClr val="323232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srgbClr val="323232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pl-PL" smtClean="0">
                <a:solidFill>
                  <a:srgbClr val="323232"/>
                </a:solidFill>
              </a:rPr>
              <a:pPr/>
              <a:t>‹#›</a:t>
            </a:fld>
            <a:endParaRPr lang="pl-PL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9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98448" y="1776066"/>
            <a:ext cx="4572000" cy="72228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298448" y="2565919"/>
            <a:ext cx="4572000" cy="360628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327648" y="1776066"/>
            <a:ext cx="4572000" cy="72228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327648" y="2565919"/>
            <a:ext cx="4572000" cy="360628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pl-PL" smtClean="0">
                <a:solidFill>
                  <a:srgbClr val="323232"/>
                </a:solidFill>
              </a:rPr>
              <a:pPr/>
              <a:t>19.05.2016</a:t>
            </a:fld>
            <a:endParaRPr lang="pl-PL" dirty="0">
              <a:solidFill>
                <a:srgbClr val="323232"/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srgbClr val="323232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pl-PL" smtClean="0">
                <a:solidFill>
                  <a:srgbClr val="323232"/>
                </a:solidFill>
              </a:rPr>
              <a:pPr/>
              <a:t>‹#›</a:t>
            </a:fld>
            <a:endParaRPr lang="pl-PL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5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pl-PL" smtClean="0">
                <a:solidFill>
                  <a:srgbClr val="323232"/>
                </a:solidFill>
              </a:rPr>
              <a:pPr/>
              <a:t>19.05.2016</a:t>
            </a:fld>
            <a:endParaRPr lang="pl-PL" dirty="0">
              <a:solidFill>
                <a:srgbClr val="323232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srgbClr val="323232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pl-PL" smtClean="0">
                <a:solidFill>
                  <a:srgbClr val="323232"/>
                </a:solidFill>
              </a:rPr>
              <a:pPr/>
              <a:t>‹#›</a:t>
            </a:fld>
            <a:endParaRPr lang="pl-PL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6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pl-PL" smtClean="0">
                <a:solidFill>
                  <a:srgbClr val="323232"/>
                </a:solidFill>
              </a:rPr>
              <a:pPr/>
              <a:t>19.05.2016</a:t>
            </a:fld>
            <a:endParaRPr lang="pl-PL" dirty="0">
              <a:solidFill>
                <a:srgbClr val="323232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srgbClr val="323232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pl-PL" smtClean="0">
                <a:solidFill>
                  <a:srgbClr val="323232"/>
                </a:solidFill>
              </a:rPr>
              <a:pPr/>
              <a:t>‹#›</a:t>
            </a:fld>
            <a:endParaRPr lang="pl-PL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87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2648" y="1981200"/>
            <a:ext cx="4114800" cy="1828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1600" y="685800"/>
            <a:ext cx="640080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3943441"/>
            <a:ext cx="4114800" cy="1828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pl-PL" smtClean="0">
                <a:solidFill>
                  <a:srgbClr val="323232"/>
                </a:solidFill>
              </a:rPr>
              <a:pPr/>
              <a:t>19.05.2016</a:t>
            </a:fld>
            <a:endParaRPr lang="pl-PL" dirty="0">
              <a:solidFill>
                <a:srgbClr val="323232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srgbClr val="323232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pl-PL" smtClean="0">
                <a:solidFill>
                  <a:srgbClr val="323232"/>
                </a:solidFill>
              </a:rPr>
              <a:pPr/>
              <a:t>‹#›</a:t>
            </a:fld>
            <a:endParaRPr lang="pl-PL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55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 smtClean="0"/>
              <a:t>19.05.2016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2648" y="1984248"/>
            <a:ext cx="4114800" cy="1828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797419" y="457200"/>
            <a:ext cx="5943600" cy="5943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12648" y="3941064"/>
            <a:ext cx="4114800" cy="1828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064135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pl-PL" smtClean="0">
                <a:solidFill>
                  <a:srgbClr val="323232"/>
                </a:solidFill>
              </a:rPr>
              <a:pPr/>
              <a:t>19.05.2016</a:t>
            </a:fld>
            <a:endParaRPr lang="pl-PL" dirty="0">
              <a:solidFill>
                <a:srgbClr val="323232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srgbClr val="323232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pl-PL" smtClean="0">
                <a:solidFill>
                  <a:srgbClr val="323232"/>
                </a:solidFill>
              </a:rPr>
              <a:pPr/>
              <a:t>‹#›</a:t>
            </a:fld>
            <a:endParaRPr lang="pl-PL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10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666415" y="365125"/>
            <a:ext cx="123444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295399" y="365125"/>
            <a:ext cx="7991475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pl-PL" smtClean="0">
                <a:solidFill>
                  <a:srgbClr val="323232"/>
                </a:solidFill>
              </a:rPr>
              <a:pPr/>
              <a:t>19.05.2016</a:t>
            </a:fld>
            <a:endParaRPr lang="pl-PL" dirty="0">
              <a:solidFill>
                <a:srgbClr val="323232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srgbClr val="323232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pl-PL" smtClean="0">
                <a:solidFill>
                  <a:srgbClr val="323232"/>
                </a:solidFill>
              </a:rPr>
              <a:pPr/>
              <a:t>‹#›</a:t>
            </a:fld>
            <a:endParaRPr lang="pl-PL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917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 smtClean="0"/>
              <a:t>19.05.2016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 smtClean="0"/>
              <a:t>19.05.2016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 smtClean="0"/>
              <a:t>19.05.2016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 smtClean="0"/>
              <a:t>19.05.2016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pl-PL" smtClean="0"/>
              <a:t>19.05.2016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37CC0096-1860-4642-9CD2-0079EA5E7CD1}" type="datetimeFigureOut">
              <a:rPr lang="pl-PL" smtClean="0"/>
              <a:pPr/>
              <a:t>19.05.2016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295400" y="365125"/>
            <a:ext cx="9601200" cy="1235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95400" y="1943100"/>
            <a:ext cx="96012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501741" y="6397368"/>
            <a:ext cx="1147665" cy="2332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732A7D7-D560-4C43-B6F2-A7996CE5C9B9}" type="datetimeFigureOut">
              <a:rPr lang="pl-PL" smtClean="0">
                <a:solidFill>
                  <a:srgbClr val="323232"/>
                </a:solidFill>
              </a:rPr>
              <a:pPr/>
              <a:t>19.05.2016</a:t>
            </a:fld>
            <a:endParaRPr lang="pl-PL" dirty="0">
              <a:solidFill>
                <a:srgbClr val="323232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1295400" y="6397368"/>
            <a:ext cx="4800600" cy="2332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pl-PL" dirty="0">
              <a:solidFill>
                <a:srgbClr val="323232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9797142" y="6397368"/>
            <a:ext cx="1099457" cy="2332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E41E28F-C526-4978-8D63-D21257ECD59D}" type="slidenum">
              <a:rPr lang="pl-PL" smtClean="0">
                <a:solidFill>
                  <a:srgbClr val="323232"/>
                </a:solidFill>
              </a:rPr>
              <a:pPr/>
              <a:t>‹#›</a:t>
            </a:fld>
            <a:endParaRPr lang="pl-PL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4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jpe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365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273" y="3241486"/>
            <a:ext cx="3199295" cy="230105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38" y="445448"/>
            <a:ext cx="3768028" cy="6029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92" y="445448"/>
            <a:ext cx="5556130" cy="36226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587092" y="5542539"/>
            <a:ext cx="726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Pani Stanisława chętnie wyjeżdżała na wycieczki.</a:t>
            </a:r>
            <a:endParaRPr lang="pl-PL" sz="3600" b="1" dirty="0">
              <a:solidFill>
                <a:schemeClr val="accent5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009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68" y="266123"/>
            <a:ext cx="7234784" cy="47996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0839" y="5306096"/>
            <a:ext cx="10185041" cy="13039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b="1" smtClean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</a:rPr>
              <a:t>W lipcu 2012 roku pani Stanisława Opalińska </a:t>
            </a:r>
            <a:br>
              <a:rPr lang="pl-PL" sz="4000" b="1" smtClean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pl-PL" sz="4000" b="1" smtClean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</a:rPr>
              <a:t>zamieszkała w Domu Pomocy Społecznej w Gdańsku – Oliwie.</a:t>
            </a:r>
            <a:endParaRPr lang="pl-PL" sz="4000" b="1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205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72" y="576328"/>
            <a:ext cx="3916425" cy="574738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25" y="1943984"/>
            <a:ext cx="4196296" cy="4720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0"/>
          </a:effectLst>
        </p:spPr>
      </p:pic>
      <p:sp>
        <p:nvSpPr>
          <p:cNvPr id="9" name="pole tekstowe 8"/>
          <p:cNvSpPr txBox="1"/>
          <p:nvPr/>
        </p:nvSpPr>
        <p:spPr>
          <a:xfrm>
            <a:off x="4391697" y="374324"/>
            <a:ext cx="7405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W DPS pani Stasia chętnie korzysta zarówno z zajęć gimnastycznych, jak i uczestniczy niemal we wszystkich wydarzeniach organizowanych na terenie Domu.</a:t>
            </a:r>
            <a:endParaRPr lang="pl-PL" sz="3200" b="1" dirty="0">
              <a:solidFill>
                <a:schemeClr val="accent5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406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22" y="695102"/>
            <a:ext cx="8320288" cy="554685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7568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81200" y="4121239"/>
            <a:ext cx="8229600" cy="2309327"/>
          </a:xfrm>
        </p:spPr>
        <p:txBody>
          <a:bodyPr>
            <a:noAutofit/>
          </a:bodyPr>
          <a:lstStyle/>
          <a:p>
            <a:pPr algn="ctr" defTabSz="914400">
              <a:spcBef>
                <a:spcPct val="0"/>
              </a:spcBef>
              <a:buNone/>
            </a:pPr>
            <a:r>
              <a:rPr lang="pl-PL" sz="8800" b="1" i="0" dirty="0" smtClean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  <a:latin typeface="Edwardian Script ITC" panose="030303020407070D0804" pitchFamily="66" charset="0"/>
              </a:rPr>
              <a:t>100 lat</a:t>
            </a:r>
            <a:br>
              <a:rPr lang="pl-PL" sz="8800" b="1" i="0" dirty="0" smtClean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  <a:latin typeface="Edwardian Script ITC" panose="030303020407070D0804" pitchFamily="66" charset="0"/>
              </a:rPr>
            </a:br>
            <a:r>
              <a:rPr lang="pl-PL" sz="8800" b="1" dirty="0" smtClean="0">
                <a:latin typeface="Edwardian Script ITC" panose="030303020407070D0804" pitchFamily="66" charset="0"/>
              </a:rPr>
              <a:t>Pani Elwiry Bielewicz</a:t>
            </a:r>
            <a:endParaRPr lang="pl-PL" sz="8800" b="1" dirty="0">
              <a:latin typeface="Edwardian Script ITC" panose="030303020407070D0804" pitchFamily="66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44" y="425184"/>
            <a:ext cx="4442912" cy="31937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78624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3728" y="1751416"/>
            <a:ext cx="6766774" cy="3284114"/>
          </a:xfrm>
        </p:spPr>
        <p:txBody>
          <a:bodyPr>
            <a:normAutofit lnSpcReduction="10000"/>
          </a:bodyPr>
          <a:lstStyle/>
          <a:p>
            <a:pPr marL="0" indent="0" algn="ctr" defTabSz="914400">
              <a:lnSpc>
                <a:spcPct val="90000"/>
              </a:lnSpc>
              <a:spcBef>
                <a:spcPts val="1800"/>
              </a:spcBef>
              <a:buClr>
                <a:srgbClr val="323232"/>
              </a:buClr>
              <a:buNone/>
            </a:pPr>
            <a:r>
              <a:rPr lang="pl-PL" sz="4800" b="1" dirty="0" smtClean="0">
                <a:solidFill>
                  <a:schemeClr val="accent1">
                    <a:lumMod val="75000"/>
                  </a:schemeClr>
                </a:solidFill>
                <a:latin typeface="Gabriola" panose="04040605051002020D02" pitchFamily="82" charset="0"/>
              </a:rPr>
              <a:t>Pani Elwira Bielewicz </a:t>
            </a:r>
            <a:br>
              <a:rPr lang="pl-PL" sz="4800" b="1" dirty="0" smtClean="0">
                <a:solidFill>
                  <a:schemeClr val="accent1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pl-PL" sz="4800" b="1" dirty="0" smtClean="0">
                <a:solidFill>
                  <a:schemeClr val="accent1">
                    <a:lumMod val="75000"/>
                  </a:schemeClr>
                </a:solidFill>
                <a:latin typeface="Gabriola" panose="04040605051002020D02" pitchFamily="82" charset="0"/>
              </a:rPr>
              <a:t>urodziła się 30 maja 1916 roku </a:t>
            </a:r>
            <a:br>
              <a:rPr lang="pl-PL" sz="4800" b="1" dirty="0" smtClean="0">
                <a:solidFill>
                  <a:schemeClr val="accent1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pl-PL" sz="4800" b="1" dirty="0" smtClean="0">
                <a:solidFill>
                  <a:schemeClr val="accent1">
                    <a:lumMod val="75000"/>
                  </a:schemeClr>
                </a:solidFill>
                <a:latin typeface="Gabriola" panose="04040605051002020D02" pitchFamily="82" charset="0"/>
              </a:rPr>
              <a:t>w Petersburgu jako czwarte dziecko Joanny </a:t>
            </a:r>
            <a:r>
              <a:rPr lang="pl-PL" sz="4800" b="1" dirty="0" err="1" smtClean="0">
                <a:solidFill>
                  <a:schemeClr val="accent1">
                    <a:lumMod val="75000"/>
                  </a:schemeClr>
                </a:solidFill>
                <a:latin typeface="Gabriola" panose="04040605051002020D02" pitchFamily="82" charset="0"/>
              </a:rPr>
              <a:t>Puczkowskiej</a:t>
            </a:r>
            <a:r>
              <a:rPr lang="pl-PL" sz="4800" b="1" dirty="0" smtClean="0">
                <a:solidFill>
                  <a:schemeClr val="accent1">
                    <a:lumMod val="75000"/>
                  </a:schemeClr>
                </a:solidFill>
                <a:latin typeface="Gabriola" panose="04040605051002020D02" pitchFamily="82" charset="0"/>
              </a:rPr>
              <a:t> </a:t>
            </a:r>
            <a:br>
              <a:rPr lang="pl-PL" sz="4800" b="1" dirty="0" smtClean="0">
                <a:solidFill>
                  <a:schemeClr val="accent1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pl-PL" sz="4800" b="1" dirty="0" smtClean="0">
                <a:solidFill>
                  <a:schemeClr val="accent1">
                    <a:lumMod val="75000"/>
                  </a:schemeClr>
                </a:solidFill>
                <a:latin typeface="Gabriola" panose="04040605051002020D02" pitchFamily="82" charset="0"/>
              </a:rPr>
              <a:t>i Alfreda Bielewicza.</a:t>
            </a:r>
            <a:endParaRPr lang="pl-PL" sz="4800" b="1" dirty="0">
              <a:solidFill>
                <a:schemeClr val="accent1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806" y="294604"/>
            <a:ext cx="4056845" cy="6197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5773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aszabraslawszczyzna.blog.onet.pl/wp-content/blogs.dir/578411/files/blog_qp_3721199_4646704_tr_vimjdzis07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18" y="2238866"/>
            <a:ext cx="3992922" cy="2702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2997" y="595110"/>
            <a:ext cx="9638763" cy="599028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600" b="1" dirty="0">
                <a:latin typeface="Gabriola" panose="04040605051002020D02" pitchFamily="82" charset="0"/>
              </a:rPr>
              <a:t>W 1920 </a:t>
            </a:r>
            <a:r>
              <a:rPr lang="pl-PL" sz="3600" b="1" dirty="0" smtClean="0">
                <a:latin typeface="Gabriola" panose="04040605051002020D02" pitchFamily="82" charset="0"/>
              </a:rPr>
              <a:t>roku pani Elwira wraz z rodzicami oraz rodzeństwem –</a:t>
            </a:r>
            <a:br>
              <a:rPr lang="pl-PL" sz="3600" b="1" dirty="0" smtClean="0">
                <a:latin typeface="Gabriola" panose="04040605051002020D02" pitchFamily="82" charset="0"/>
              </a:rPr>
            </a:br>
            <a:r>
              <a:rPr lang="pl-PL" sz="3600" b="1" dirty="0" smtClean="0">
                <a:latin typeface="Gabriola" panose="04040605051002020D02" pitchFamily="82" charset="0"/>
              </a:rPr>
              <a:t>Witoldem, Jadwigą i Stanisławem,</a:t>
            </a:r>
            <a:br>
              <a:rPr lang="pl-PL" sz="3600" b="1" dirty="0" smtClean="0">
                <a:latin typeface="Gabriola" panose="04040605051002020D02" pitchFamily="82" charset="0"/>
              </a:rPr>
            </a:br>
            <a:r>
              <a:rPr lang="pl-PL" sz="3600" b="1" dirty="0" smtClean="0">
                <a:latin typeface="Gabriola" panose="04040605051002020D02" pitchFamily="82" charset="0"/>
              </a:rPr>
              <a:t>przeniosła </a:t>
            </a:r>
            <a:r>
              <a:rPr lang="pl-PL" sz="3600" b="1" dirty="0">
                <a:latin typeface="Gabriola" panose="04040605051002020D02" pitchFamily="82" charset="0"/>
              </a:rPr>
              <a:t>się z Petersburga do rodzinnej miejscowości </a:t>
            </a:r>
            <a:r>
              <a:rPr lang="pl-PL" sz="3600" b="1" dirty="0" smtClean="0">
                <a:latin typeface="Gabriola" panose="04040605051002020D02" pitchFamily="82" charset="0"/>
              </a:rPr>
              <a:t>ojca. </a:t>
            </a:r>
          </a:p>
          <a:p>
            <a:pPr marL="0" indent="0" algn="ctr">
              <a:buNone/>
            </a:pPr>
            <a:endParaRPr lang="pl-PL" sz="3600" b="1" dirty="0">
              <a:latin typeface="Gabriola" panose="04040605051002020D02" pitchFamily="82" charset="0"/>
            </a:endParaRPr>
          </a:p>
          <a:p>
            <a:pPr marL="0" indent="0" algn="ctr">
              <a:buNone/>
            </a:pPr>
            <a:endParaRPr lang="pl-PL" sz="3600" b="1" dirty="0" smtClean="0">
              <a:latin typeface="Gabriola" panose="04040605051002020D02" pitchFamily="82" charset="0"/>
            </a:endParaRPr>
          </a:p>
          <a:p>
            <a:pPr marL="0" indent="0" algn="ctr">
              <a:buNone/>
            </a:pPr>
            <a:endParaRPr lang="pl-PL" sz="3600" b="1" dirty="0">
              <a:latin typeface="Gabriola" panose="04040605051002020D02" pitchFamily="82" charset="0"/>
            </a:endParaRPr>
          </a:p>
          <a:p>
            <a:pPr marL="0" indent="0" algn="ctr">
              <a:buNone/>
            </a:pPr>
            <a:endParaRPr lang="pl-PL" sz="3600" b="1" dirty="0" smtClean="0">
              <a:latin typeface="Gabriola" panose="04040605051002020D02" pitchFamily="82" charset="0"/>
            </a:endParaRPr>
          </a:p>
          <a:p>
            <a:pPr marL="0" indent="0" algn="ctr">
              <a:buNone/>
            </a:pPr>
            <a:r>
              <a:rPr lang="pl-PL" sz="3600" b="1" dirty="0" smtClean="0">
                <a:latin typeface="Gabriola" panose="04040605051002020D02" pitchFamily="82" charset="0"/>
              </a:rPr>
              <a:t>Zamieszkali na Białorusi, w miejscowości Dzisna</a:t>
            </a:r>
            <a:r>
              <a:rPr lang="pl-PL" sz="3600" b="1" dirty="0">
                <a:latin typeface="Gabriola" panose="04040605051002020D02" pitchFamily="82" charset="0"/>
              </a:rPr>
              <a:t>, </a:t>
            </a:r>
            <a:r>
              <a:rPr lang="pl-PL" sz="3600" b="1" dirty="0" smtClean="0">
                <a:latin typeface="Gabriola" panose="04040605051002020D02" pitchFamily="82" charset="0"/>
              </a:rPr>
              <a:t/>
            </a:r>
            <a:br>
              <a:rPr lang="pl-PL" sz="3600" b="1" dirty="0" smtClean="0">
                <a:latin typeface="Gabriola" panose="04040605051002020D02" pitchFamily="82" charset="0"/>
              </a:rPr>
            </a:br>
            <a:r>
              <a:rPr lang="pl-PL" sz="3600" b="1" dirty="0" smtClean="0">
                <a:latin typeface="Gabriola" panose="04040605051002020D02" pitchFamily="82" charset="0"/>
              </a:rPr>
              <a:t>przy ul</a:t>
            </a:r>
            <a:r>
              <a:rPr lang="pl-PL" sz="3600" b="1" dirty="0">
                <a:latin typeface="Gabriola" panose="04040605051002020D02" pitchFamily="82" charset="0"/>
              </a:rPr>
              <a:t>. Kopernika </a:t>
            </a:r>
            <a:r>
              <a:rPr lang="pl-PL" sz="3600" b="1" dirty="0" smtClean="0">
                <a:latin typeface="Gabriola" panose="04040605051002020D02" pitchFamily="82" charset="0"/>
              </a:rPr>
              <a:t>41.</a:t>
            </a:r>
          </a:p>
        </p:txBody>
      </p:sp>
    </p:spTree>
    <p:extLst>
      <p:ext uri="{BB962C8B-B14F-4D97-AF65-F5344CB8AC3E}">
        <p14:creationId xmlns:p14="http://schemas.microsoft.com/office/powerpoint/2010/main" val="1892187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5" y="425002"/>
            <a:ext cx="4746107" cy="6091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02309" y="2517820"/>
            <a:ext cx="6478073" cy="1795426"/>
          </a:xfrm>
        </p:spPr>
        <p:txBody>
          <a:bodyPr>
            <a:noAutofit/>
          </a:bodyPr>
          <a:lstStyle/>
          <a:p>
            <a:pPr algn="ctr"/>
            <a:r>
              <a:rPr lang="pl-PL" sz="4400" b="1" dirty="0" smtClean="0">
                <a:latin typeface="Gabriola" panose="04040605051002020D02" pitchFamily="82" charset="0"/>
              </a:rPr>
              <a:t>W </a:t>
            </a:r>
            <a:r>
              <a:rPr lang="pl-PL" sz="4400" b="1" dirty="0" err="1" smtClean="0">
                <a:latin typeface="Gabriola" panose="04040605051002020D02" pitchFamily="82" charset="0"/>
              </a:rPr>
              <a:t>Dziśnie</a:t>
            </a:r>
            <a:r>
              <a:rPr lang="pl-PL" sz="4400" b="1" dirty="0" smtClean="0">
                <a:latin typeface="Gabriola" panose="04040605051002020D02" pitchFamily="82" charset="0"/>
              </a:rPr>
              <a:t> </a:t>
            </a:r>
            <a:br>
              <a:rPr lang="pl-PL" sz="4400" b="1" dirty="0" smtClean="0">
                <a:latin typeface="Gabriola" panose="04040605051002020D02" pitchFamily="82" charset="0"/>
              </a:rPr>
            </a:br>
            <a:r>
              <a:rPr lang="pl-PL" sz="4400" b="1" dirty="0" smtClean="0">
                <a:latin typeface="Gabriola" panose="04040605051002020D02" pitchFamily="82" charset="0"/>
              </a:rPr>
              <a:t>pani Elwira uczęszczała </a:t>
            </a:r>
            <a:br>
              <a:rPr lang="pl-PL" sz="4400" b="1" dirty="0" smtClean="0">
                <a:latin typeface="Gabriola" panose="04040605051002020D02" pitchFamily="82" charset="0"/>
              </a:rPr>
            </a:br>
            <a:r>
              <a:rPr lang="pl-PL" sz="4400" b="1" dirty="0" smtClean="0">
                <a:latin typeface="Gabriola" panose="04040605051002020D02" pitchFamily="82" charset="0"/>
              </a:rPr>
              <a:t>do szkoły podstawowej i średniej.</a:t>
            </a:r>
            <a:endParaRPr lang="pl-PL" sz="44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07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06758" y="487788"/>
            <a:ext cx="11248622" cy="73570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sz="3200" b="1" dirty="0" smtClean="0">
                <a:latin typeface="Gabriola" panose="04040605051002020D02" pitchFamily="82" charset="0"/>
              </a:rPr>
              <a:t>W latach 1936-1938 pracowała jako kierownik w Spółdzielni </a:t>
            </a:r>
            <a:r>
              <a:rPr lang="pl-PL" sz="3200" b="1" dirty="0">
                <a:latin typeface="Gabriola" panose="04040605051002020D02" pitchFamily="82" charset="0"/>
              </a:rPr>
              <a:t>Spożywców – </a:t>
            </a:r>
            <a:r>
              <a:rPr lang="pl-PL" sz="3200" b="1" dirty="0" err="1" smtClean="0">
                <a:latin typeface="Gabriola" panose="04040605051002020D02" pitchFamily="82" charset="0"/>
              </a:rPr>
              <a:t>Żuprany</a:t>
            </a:r>
            <a:r>
              <a:rPr lang="pl-PL" sz="3200" b="1" dirty="0" smtClean="0">
                <a:latin typeface="Gabriola" panose="04040605051002020D02" pitchFamily="82" charset="0"/>
              </a:rPr>
              <a:t>.</a:t>
            </a:r>
            <a:r>
              <a:rPr lang="pl-PL" sz="3200" b="1" dirty="0">
                <a:latin typeface="Gabriola" panose="04040605051002020D02" pitchFamily="82" charset="0"/>
              </a:rPr>
              <a:t/>
            </a:r>
            <a:br>
              <a:rPr lang="pl-PL" sz="3200" b="1" dirty="0">
                <a:latin typeface="Gabriola" panose="04040605051002020D02" pitchFamily="82" charset="0"/>
              </a:rPr>
            </a:br>
            <a:endParaRPr lang="pl-PL" sz="3200" b="1" dirty="0" smtClean="0">
              <a:latin typeface="Gabriola" panose="04040605051002020D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865" y="1223493"/>
            <a:ext cx="3933422" cy="5322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1713964" y="2331075"/>
            <a:ext cx="4391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852367">
                    <a:lumMod val="75000"/>
                  </a:srgbClr>
                </a:solidFill>
                <a:latin typeface="Gabriola" panose="04040605051002020D02" pitchFamily="82" charset="0"/>
              </a:rPr>
              <a:t>W 1938 roku pani Bielewicz </a:t>
            </a:r>
            <a:r>
              <a:rPr lang="pl-PL" sz="3600" b="1" dirty="0" smtClean="0">
                <a:solidFill>
                  <a:srgbClr val="852367">
                    <a:lumMod val="75000"/>
                  </a:srgbClr>
                </a:solidFill>
                <a:latin typeface="Gabriola" panose="04040605051002020D02" pitchFamily="82" charset="0"/>
              </a:rPr>
              <a:t>przeniosła </a:t>
            </a:r>
            <a:r>
              <a:rPr lang="pl-PL" sz="3600" b="1" dirty="0">
                <a:solidFill>
                  <a:srgbClr val="852367">
                    <a:lumMod val="75000"/>
                  </a:srgbClr>
                </a:solidFill>
                <a:latin typeface="Gabriola" panose="04040605051002020D02" pitchFamily="82" charset="0"/>
              </a:rPr>
              <a:t>się do Wilna, </a:t>
            </a:r>
            <a:br>
              <a:rPr lang="pl-PL" sz="3600" b="1" dirty="0">
                <a:solidFill>
                  <a:srgbClr val="852367">
                    <a:lumMod val="75000"/>
                  </a:srgbClr>
                </a:solidFill>
                <a:latin typeface="Gabriola" panose="04040605051002020D02" pitchFamily="82" charset="0"/>
              </a:rPr>
            </a:br>
            <a:r>
              <a:rPr lang="pl-PL" sz="3600" b="1" dirty="0">
                <a:solidFill>
                  <a:srgbClr val="852367">
                    <a:lumMod val="75000"/>
                  </a:srgbClr>
                </a:solidFill>
                <a:latin typeface="Gabriola" panose="04040605051002020D02" pitchFamily="82" charset="0"/>
              </a:rPr>
              <a:t>gdzie </a:t>
            </a:r>
            <a:r>
              <a:rPr lang="pl-PL" sz="3600" b="1" dirty="0" smtClean="0">
                <a:solidFill>
                  <a:srgbClr val="852367">
                    <a:lumMod val="75000"/>
                  </a:srgbClr>
                </a:solidFill>
                <a:latin typeface="Gabriola" panose="04040605051002020D02" pitchFamily="82" charset="0"/>
              </a:rPr>
              <a:t>zamieszkała </a:t>
            </a:r>
            <a:br>
              <a:rPr lang="pl-PL" sz="3600" b="1" dirty="0" smtClean="0">
                <a:solidFill>
                  <a:srgbClr val="852367">
                    <a:lumMod val="75000"/>
                  </a:srgbClr>
                </a:solidFill>
                <a:latin typeface="Gabriola" panose="04040605051002020D02" pitchFamily="82" charset="0"/>
              </a:rPr>
            </a:br>
            <a:r>
              <a:rPr lang="pl-PL" sz="3600" b="1" dirty="0" smtClean="0">
                <a:solidFill>
                  <a:srgbClr val="852367">
                    <a:lumMod val="75000"/>
                  </a:srgbClr>
                </a:solidFill>
                <a:latin typeface="Gabriola" panose="04040605051002020D02" pitchFamily="82" charset="0"/>
              </a:rPr>
              <a:t>przy </a:t>
            </a:r>
            <a:r>
              <a:rPr lang="pl-PL" sz="3600" b="1" dirty="0">
                <a:solidFill>
                  <a:srgbClr val="852367">
                    <a:lumMod val="75000"/>
                  </a:srgbClr>
                </a:solidFill>
                <a:latin typeface="Gabriola" panose="04040605051002020D02" pitchFamily="82" charset="0"/>
              </a:rPr>
              <a:t>ul. Lwowskiej 29-2a.</a:t>
            </a:r>
          </a:p>
          <a:p>
            <a:pPr algn="ctr"/>
            <a:endParaRPr lang="pl-PL" dirty="0">
              <a:solidFill>
                <a:srgbClr val="323232"/>
              </a:solidFill>
            </a:endParaRPr>
          </a:p>
          <a:p>
            <a:endParaRPr lang="pl-PL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721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552" y="822101"/>
            <a:ext cx="3353820" cy="5032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60" y="822102"/>
            <a:ext cx="3858350" cy="50280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421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897030" y="1943190"/>
            <a:ext cx="6095908" cy="2116654"/>
          </a:xfrm>
        </p:spPr>
        <p:txBody>
          <a:bodyPr>
            <a:noAutofit/>
          </a:bodyPr>
          <a:lstStyle/>
          <a:p>
            <a:pPr algn="l" defTabSz="914400">
              <a:lnSpc>
                <a:spcPct val="80000"/>
              </a:lnSpc>
              <a:spcBef>
                <a:spcPct val="0"/>
              </a:spcBef>
              <a:buNone/>
            </a:pPr>
            <a:r>
              <a:rPr lang="pl-PL" sz="13800" b="1" i="0" smtClean="0">
                <a:solidFill>
                  <a:schemeClr val="accent5">
                    <a:lumMod val="75000"/>
                  </a:schemeClr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</a:rPr>
              <a:t>100 lat</a:t>
            </a:r>
            <a:r>
              <a:rPr lang="pl-PL" sz="13800" b="1" i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</a:rPr>
              <a:t/>
            </a:r>
            <a:br>
              <a:rPr lang="pl-PL" sz="13800" b="1" i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</a:rPr>
            </a:br>
            <a:endParaRPr lang="pl-PL" sz="13800" b="1" dirty="0">
              <a:solidFill>
                <a:schemeClr val="accent6">
                  <a:lumMod val="40000"/>
                  <a:lumOff val="6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72" y="288546"/>
            <a:ext cx="4563858" cy="61982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426852" y="1793733"/>
            <a:ext cx="8394086" cy="1207784"/>
          </a:xfrm>
        </p:spPr>
        <p:txBody>
          <a:bodyPr>
            <a:noAutofit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pl-PL" sz="4800" b="1" smtClean="0">
                <a:solidFill>
                  <a:schemeClr val="accent5">
                    <a:lumMod val="75000"/>
                  </a:schemeClr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Pani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pl-PL" sz="4800" b="1" smtClean="0">
                <a:solidFill>
                  <a:schemeClr val="accent5">
                    <a:lumMod val="75000"/>
                  </a:schemeClr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Stanisławy Opalińskiej</a:t>
            </a:r>
            <a:endParaRPr lang="pl-PL" sz="48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110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34096" y="180304"/>
            <a:ext cx="10831132" cy="1493950"/>
          </a:xfrm>
        </p:spPr>
        <p:txBody>
          <a:bodyPr/>
          <a:lstStyle/>
          <a:p>
            <a:pPr marL="0" indent="0" algn="ctr">
              <a:buNone/>
            </a:pPr>
            <a:r>
              <a:rPr lang="pl-PL" sz="3200" dirty="0" smtClean="0">
                <a:latin typeface="Gabriola" panose="04040605051002020D02" pitchFamily="82" charset="0"/>
              </a:rPr>
              <a:t>W Wilnie Pani Elwira podjęła pracę w Szpitalu </a:t>
            </a:r>
            <a:r>
              <a:rPr lang="pl-PL" sz="3200" dirty="0">
                <a:latin typeface="Gabriola" panose="04040605051002020D02" pitchFamily="82" charset="0"/>
              </a:rPr>
              <a:t>św. </a:t>
            </a:r>
            <a:r>
              <a:rPr lang="pl-PL" sz="3200" dirty="0" smtClean="0">
                <a:latin typeface="Gabriola" panose="04040605051002020D02" pitchFamily="82" charset="0"/>
              </a:rPr>
              <a:t>Jakuba </a:t>
            </a:r>
            <a:br>
              <a:rPr lang="pl-PL" sz="3200" dirty="0" smtClean="0">
                <a:latin typeface="Gabriola" panose="04040605051002020D02" pitchFamily="82" charset="0"/>
              </a:rPr>
            </a:br>
            <a:r>
              <a:rPr lang="pl-PL" sz="3200" dirty="0" smtClean="0">
                <a:latin typeface="Gabriola" panose="04040605051002020D02" pitchFamily="82" charset="0"/>
              </a:rPr>
              <a:t>- </a:t>
            </a:r>
            <a:r>
              <a:rPr lang="pl-PL" sz="3200" dirty="0">
                <a:latin typeface="Gabriola" panose="04040605051002020D02" pitchFamily="82" charset="0"/>
              </a:rPr>
              <a:t>od 13.06.1938 </a:t>
            </a:r>
            <a:r>
              <a:rPr lang="pl-PL" sz="3200" dirty="0" smtClean="0">
                <a:latin typeface="Gabriola" panose="04040605051002020D02" pitchFamily="82" charset="0"/>
              </a:rPr>
              <a:t>jako urzędniczka, </a:t>
            </a:r>
            <a:br>
              <a:rPr lang="pl-PL" sz="3200" dirty="0" smtClean="0">
                <a:latin typeface="Gabriola" panose="04040605051002020D02" pitchFamily="82" charset="0"/>
              </a:rPr>
            </a:br>
            <a:r>
              <a:rPr lang="pl-PL" sz="3200" dirty="0" smtClean="0">
                <a:latin typeface="Gabriola" panose="04040605051002020D02" pitchFamily="82" charset="0"/>
              </a:rPr>
              <a:t>a od 01.03.1941 </a:t>
            </a:r>
            <a:r>
              <a:rPr lang="pl-PL" sz="3200" dirty="0">
                <a:latin typeface="Gabriola" panose="04040605051002020D02" pitchFamily="82" charset="0"/>
              </a:rPr>
              <a:t>do 31.01.1945 </a:t>
            </a:r>
            <a:r>
              <a:rPr lang="pl-PL" sz="3200" dirty="0" smtClean="0">
                <a:latin typeface="Gabriola" panose="04040605051002020D02" pitchFamily="82" charset="0"/>
              </a:rPr>
              <a:t>jako intendentka Oddziału Chirurgiczno-Wewnętrznego. </a:t>
            </a:r>
          </a:p>
          <a:p>
            <a:pPr marL="0" indent="0" algn="ctr">
              <a:buNone/>
            </a:pPr>
            <a:endParaRPr lang="pl-PL" sz="3200" dirty="0" smtClean="0">
              <a:latin typeface="Gabriola" panose="04040605051002020D02" pitchFamily="82" charset="0"/>
            </a:endParaRPr>
          </a:p>
          <a:p>
            <a:pPr marL="0" indent="0" algn="ctr">
              <a:buNone/>
            </a:pPr>
            <a:endParaRPr lang="pl-PL" sz="3200" dirty="0">
              <a:latin typeface="Gabriola" panose="04040605051002020D02" pitchFamily="82" charset="0"/>
            </a:endParaRPr>
          </a:p>
          <a:p>
            <a:pPr marL="0" indent="0" algn="ctr">
              <a:buNone/>
            </a:pPr>
            <a:endParaRPr lang="pl-PL" sz="3200" dirty="0" smtClean="0">
              <a:latin typeface="Gabriola" panose="04040605051002020D02" pitchFamily="82" charset="0"/>
            </a:endParaRPr>
          </a:p>
          <a:p>
            <a:pPr marL="0" indent="0" algn="ctr">
              <a:buNone/>
            </a:pPr>
            <a:endParaRPr lang="pl-PL" sz="3200" dirty="0">
              <a:latin typeface="Gabriola" panose="04040605051002020D02" pitchFamily="82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1" y="2034861"/>
            <a:ext cx="6210014" cy="4263693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pole tekstowe 4"/>
          <p:cNvSpPr txBox="1"/>
          <p:nvPr/>
        </p:nvSpPr>
        <p:spPr>
          <a:xfrm>
            <a:off x="6660775" y="2772002"/>
            <a:ext cx="52654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rgbClr val="323232"/>
                </a:solidFill>
                <a:latin typeface="Gabriola" panose="04040605051002020D02" pitchFamily="82" charset="0"/>
              </a:rPr>
              <a:t>W dniu 25.08.1939 Szpital św. Jakuba </a:t>
            </a:r>
            <a:r>
              <a:rPr lang="pl-PL" sz="3200" dirty="0" smtClean="0">
                <a:solidFill>
                  <a:srgbClr val="323232"/>
                </a:solidFill>
                <a:latin typeface="Gabriola" panose="04040605051002020D02" pitchFamily="82" charset="0"/>
              </a:rPr>
              <a:t/>
            </a:r>
            <a:br>
              <a:rPr lang="pl-PL" sz="3200" dirty="0" smtClean="0">
                <a:solidFill>
                  <a:srgbClr val="323232"/>
                </a:solidFill>
                <a:latin typeface="Gabriola" panose="04040605051002020D02" pitchFamily="82" charset="0"/>
              </a:rPr>
            </a:br>
            <a:r>
              <a:rPr lang="pl-PL" sz="3200" dirty="0" smtClean="0">
                <a:solidFill>
                  <a:srgbClr val="323232"/>
                </a:solidFill>
                <a:latin typeface="Gabriola" panose="04040605051002020D02" pitchFamily="82" charset="0"/>
              </a:rPr>
              <a:t>w </a:t>
            </a:r>
            <a:r>
              <a:rPr lang="pl-PL" sz="3200" dirty="0">
                <a:solidFill>
                  <a:srgbClr val="323232"/>
                </a:solidFill>
                <a:latin typeface="Gabriola" panose="04040605051002020D02" pitchFamily="82" charset="0"/>
              </a:rPr>
              <a:t>Wilnie </a:t>
            </a:r>
            <a:r>
              <a:rPr lang="pl-PL" sz="3200" dirty="0" smtClean="0">
                <a:solidFill>
                  <a:srgbClr val="323232"/>
                </a:solidFill>
                <a:latin typeface="Gabriola" panose="04040605051002020D02" pitchFamily="82" charset="0"/>
              </a:rPr>
              <a:t>wezwał </a:t>
            </a:r>
            <a:r>
              <a:rPr lang="pl-PL" sz="3200" dirty="0">
                <a:solidFill>
                  <a:srgbClr val="323232"/>
                </a:solidFill>
                <a:latin typeface="Gabriola" panose="04040605051002020D02" pitchFamily="82" charset="0"/>
              </a:rPr>
              <a:t>panią Elwirę Bielewicz </a:t>
            </a:r>
            <a:r>
              <a:rPr lang="pl-PL" sz="3200" dirty="0" smtClean="0">
                <a:solidFill>
                  <a:srgbClr val="323232"/>
                </a:solidFill>
                <a:latin typeface="Gabriola" panose="04040605051002020D02" pitchFamily="82" charset="0"/>
              </a:rPr>
              <a:t/>
            </a:r>
            <a:br>
              <a:rPr lang="pl-PL" sz="3200" dirty="0" smtClean="0">
                <a:solidFill>
                  <a:srgbClr val="323232"/>
                </a:solidFill>
                <a:latin typeface="Gabriola" panose="04040605051002020D02" pitchFamily="82" charset="0"/>
              </a:rPr>
            </a:br>
            <a:r>
              <a:rPr lang="pl-PL" sz="3200" dirty="0" smtClean="0">
                <a:solidFill>
                  <a:srgbClr val="323232"/>
                </a:solidFill>
                <a:latin typeface="Gabriola" panose="04040605051002020D02" pitchFamily="82" charset="0"/>
              </a:rPr>
              <a:t>z  </a:t>
            </a:r>
            <a:r>
              <a:rPr lang="pl-PL" sz="3200" dirty="0">
                <a:solidFill>
                  <a:srgbClr val="323232"/>
                </a:solidFill>
                <a:latin typeface="Gabriola" panose="04040605051002020D02" pitchFamily="82" charset="0"/>
              </a:rPr>
              <a:t>urlopu w </a:t>
            </a:r>
            <a:r>
              <a:rPr lang="pl-PL" sz="3200" dirty="0" err="1">
                <a:solidFill>
                  <a:srgbClr val="323232"/>
                </a:solidFill>
                <a:latin typeface="Gabriola" panose="04040605051002020D02" pitchFamily="82" charset="0"/>
              </a:rPr>
              <a:t>Dziśnie</a:t>
            </a:r>
            <a:r>
              <a:rPr lang="pl-PL" sz="3200" dirty="0" smtClean="0">
                <a:solidFill>
                  <a:srgbClr val="323232"/>
                </a:solidFill>
                <a:latin typeface="Gabriola" panose="04040605051002020D02" pitchFamily="82" charset="0"/>
              </a:rPr>
              <a:t>.</a:t>
            </a:r>
          </a:p>
          <a:p>
            <a:pPr algn="ctr"/>
            <a:endParaRPr lang="pl-PL" sz="3200" dirty="0">
              <a:solidFill>
                <a:srgbClr val="323232"/>
              </a:solidFill>
              <a:latin typeface="Gabriola" panose="04040605051002020D02" pitchFamily="82" charset="0"/>
            </a:endParaRPr>
          </a:p>
          <a:p>
            <a:pPr algn="ctr"/>
            <a:r>
              <a:rPr lang="pl-PL" sz="3200" dirty="0" smtClean="0">
                <a:solidFill>
                  <a:srgbClr val="323232"/>
                </a:solidFill>
                <a:latin typeface="Gabriola" panose="04040605051002020D02" pitchFamily="82" charset="0"/>
              </a:rPr>
              <a:t>20.02.1945 nastąpiła </a:t>
            </a:r>
            <a:r>
              <a:rPr lang="pl-PL" sz="3200" dirty="0">
                <a:solidFill>
                  <a:srgbClr val="323232"/>
                </a:solidFill>
                <a:latin typeface="Gabriola" panose="04040605051002020D02" pitchFamily="82" charset="0"/>
              </a:rPr>
              <a:t>ewakuacja </a:t>
            </a:r>
            <a:r>
              <a:rPr lang="pl-PL" sz="3200" dirty="0" smtClean="0">
                <a:solidFill>
                  <a:srgbClr val="323232"/>
                </a:solidFill>
                <a:latin typeface="Gabriola" panose="04040605051002020D02" pitchFamily="82" charset="0"/>
              </a:rPr>
              <a:t/>
            </a:r>
            <a:br>
              <a:rPr lang="pl-PL" sz="3200" dirty="0" smtClean="0">
                <a:solidFill>
                  <a:srgbClr val="323232"/>
                </a:solidFill>
                <a:latin typeface="Gabriola" panose="04040605051002020D02" pitchFamily="82" charset="0"/>
              </a:rPr>
            </a:br>
            <a:r>
              <a:rPr lang="pl-PL" sz="3200" dirty="0" smtClean="0">
                <a:solidFill>
                  <a:srgbClr val="323232"/>
                </a:solidFill>
                <a:latin typeface="Gabriola" panose="04040605051002020D02" pitchFamily="82" charset="0"/>
              </a:rPr>
              <a:t>do </a:t>
            </a:r>
            <a:r>
              <a:rPr lang="pl-PL" sz="3200" dirty="0">
                <a:solidFill>
                  <a:srgbClr val="323232"/>
                </a:solidFill>
                <a:latin typeface="Gabriola" panose="04040605051002020D02" pitchFamily="82" charset="0"/>
              </a:rPr>
              <a:t>Polski.</a:t>
            </a:r>
          </a:p>
        </p:txBody>
      </p:sp>
    </p:spTree>
    <p:extLst>
      <p:ext uri="{BB962C8B-B14F-4D97-AF65-F5344CB8AC3E}">
        <p14:creationId xmlns:p14="http://schemas.microsoft.com/office/powerpoint/2010/main" val="467943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62907" y="1054459"/>
            <a:ext cx="7508383" cy="394254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3200" b="1" dirty="0" smtClean="0">
                <a:latin typeface="Gabriola" panose="04040605051002020D02" pitchFamily="82" charset="0"/>
              </a:rPr>
              <a:t>Pani Elwira w dniu 2 października 1945 roku </a:t>
            </a:r>
            <a:br>
              <a:rPr lang="pl-PL" sz="3200" b="1" dirty="0" smtClean="0">
                <a:latin typeface="Gabriola" panose="04040605051002020D02" pitchFamily="82" charset="0"/>
              </a:rPr>
            </a:br>
            <a:r>
              <a:rPr lang="pl-PL" sz="3200" b="1" dirty="0" smtClean="0">
                <a:latin typeface="Gabriola" panose="04040605051002020D02" pitchFamily="82" charset="0"/>
              </a:rPr>
              <a:t>rozpoczęła pracę na Akademii Medycznej w Gdańsku, </a:t>
            </a:r>
            <a:br>
              <a:rPr lang="pl-PL" sz="3200" b="1" dirty="0" smtClean="0">
                <a:latin typeface="Gabriola" panose="04040605051002020D02" pitchFamily="82" charset="0"/>
              </a:rPr>
            </a:br>
            <a:r>
              <a:rPr lang="pl-PL" sz="3200" b="1" dirty="0" smtClean="0">
                <a:latin typeface="Gabriola" panose="04040605051002020D02" pitchFamily="82" charset="0"/>
              </a:rPr>
              <a:t>w Szpitalu Klinicznym Nr 1.</a:t>
            </a:r>
          </a:p>
          <a:p>
            <a:pPr marL="0" indent="0" algn="ctr">
              <a:buNone/>
            </a:pPr>
            <a:endParaRPr lang="pl-PL" sz="3200" b="1" dirty="0" smtClean="0">
              <a:latin typeface="Gabriola" panose="04040605051002020D02" pitchFamily="82" charset="0"/>
            </a:endParaRPr>
          </a:p>
          <a:p>
            <a:pPr marL="0" indent="0" algn="ctr">
              <a:buNone/>
            </a:pPr>
            <a:r>
              <a:rPr lang="pl-PL" sz="3200" b="1" dirty="0" smtClean="0">
                <a:latin typeface="Gabriola" panose="04040605051002020D02" pitchFamily="82" charset="0"/>
              </a:rPr>
              <a:t>Przez 6 lat pracowała jako sekretarka </a:t>
            </a:r>
            <a:br>
              <a:rPr lang="pl-PL" sz="3200" b="1" dirty="0" smtClean="0">
                <a:latin typeface="Gabriola" panose="04040605051002020D02" pitchFamily="82" charset="0"/>
              </a:rPr>
            </a:br>
            <a:r>
              <a:rPr lang="pl-PL" sz="3200" b="1" dirty="0" smtClean="0">
                <a:latin typeface="Gabriola" panose="04040605051002020D02" pitchFamily="82" charset="0"/>
              </a:rPr>
              <a:t>w Klinice Chirurgii Ogólnej, a następnie pełniła stanowisko kierownika w Dziale Ogólnym oraz w Sekcji Dokumentacji Chorych i Statystyki Medycznej.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57" y="471839"/>
            <a:ext cx="3295725" cy="6018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6159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77" y="4502756"/>
            <a:ext cx="1321739" cy="184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77" y="395579"/>
            <a:ext cx="1321739" cy="1736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597" y="1362689"/>
            <a:ext cx="5147936" cy="3826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78" y="2326351"/>
            <a:ext cx="1321739" cy="1899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49" y="395579"/>
            <a:ext cx="4432944" cy="59552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4517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95" y="387727"/>
            <a:ext cx="4012402" cy="2508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3" y="769533"/>
            <a:ext cx="7286979" cy="4253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95" y="3258337"/>
            <a:ext cx="4012402" cy="3142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3793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56763" y="307483"/>
            <a:ext cx="9601200" cy="7872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b="1" dirty="0" smtClean="0">
                <a:solidFill>
                  <a:schemeClr val="accent1">
                    <a:lumMod val="75000"/>
                  </a:schemeClr>
                </a:solidFill>
                <a:latin typeface="Gabriola" panose="04040605051002020D02" pitchFamily="82" charset="0"/>
              </a:rPr>
              <a:t>31 marca 1978 roku pani Bielewicz przeszła na emeryturę.</a:t>
            </a:r>
            <a:endParaRPr lang="pl-PL" sz="4000" b="1" dirty="0">
              <a:solidFill>
                <a:schemeClr val="accent1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2" y="1143373"/>
            <a:ext cx="5547132" cy="48925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54" y="2244041"/>
            <a:ext cx="5890252" cy="4494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330" y="1143373"/>
            <a:ext cx="1852047" cy="26911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7112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8" y="1763895"/>
            <a:ext cx="4178958" cy="2547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155" y="1234455"/>
            <a:ext cx="4205873" cy="2150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54" y="296117"/>
            <a:ext cx="5100104" cy="6282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8237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7730" y="462028"/>
            <a:ext cx="4262907" cy="172737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l-PL" sz="4000" b="1" dirty="0" smtClean="0">
                <a:solidFill>
                  <a:schemeClr val="bg2">
                    <a:lumMod val="25000"/>
                  </a:schemeClr>
                </a:solidFill>
                <a:latin typeface="Gabriola" panose="04040605051002020D02" pitchFamily="82" charset="0"/>
              </a:rPr>
              <a:t>W kwietniu 1979 roku pani Bielewicz została kierownikiem Ośrodka Wypoczynkowego </a:t>
            </a:r>
            <a:br>
              <a:rPr lang="pl-PL" sz="4000" b="1" dirty="0" smtClean="0">
                <a:solidFill>
                  <a:schemeClr val="bg2">
                    <a:lumMod val="25000"/>
                  </a:schemeClr>
                </a:solidFill>
                <a:latin typeface="Gabriola" panose="04040605051002020D02" pitchFamily="82" charset="0"/>
              </a:rPr>
            </a:br>
            <a:r>
              <a:rPr lang="pl-PL" sz="4000" b="1" dirty="0" smtClean="0">
                <a:solidFill>
                  <a:schemeClr val="bg2">
                    <a:lumMod val="25000"/>
                  </a:schemeClr>
                </a:solidFill>
                <a:latin typeface="Gabriola" panose="04040605051002020D02" pitchFamily="82" charset="0"/>
              </a:rPr>
              <a:t>w Jantarze.</a:t>
            </a:r>
          </a:p>
          <a:p>
            <a:pPr marL="0" indent="0" algn="ctr">
              <a:buNone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868992" y="5692461"/>
            <a:ext cx="44389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400" b="1" dirty="0" smtClean="0">
                <a:solidFill>
                  <a:srgbClr val="852367">
                    <a:lumMod val="75000"/>
                  </a:srgbClr>
                </a:solidFill>
                <a:latin typeface="Gabriola" panose="04040605051002020D02" pitchFamily="82" charset="0"/>
              </a:rPr>
              <a:t>Funkcję tę pełniła przez 13 lat.</a:t>
            </a:r>
            <a:endParaRPr lang="pl-PL" sz="3400" b="1" dirty="0">
              <a:solidFill>
                <a:srgbClr val="852367">
                  <a:lumMod val="75000"/>
                </a:srgbClr>
              </a:solidFill>
              <a:latin typeface="Gabriola" panose="04040605051002020D02" pitchFamily="82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10" y="153924"/>
            <a:ext cx="3153492" cy="2610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675" y="358290"/>
            <a:ext cx="3304965" cy="5198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9" y="2189407"/>
            <a:ext cx="4262907" cy="4416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77" y="2657654"/>
            <a:ext cx="2942063" cy="3947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1009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4182" y="358998"/>
            <a:ext cx="11016804" cy="12637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4000" b="1" dirty="0">
                <a:solidFill>
                  <a:schemeClr val="accent1">
                    <a:lumMod val="75000"/>
                  </a:schemeClr>
                </a:solidFill>
                <a:latin typeface="Gabriola" panose="04040605051002020D02" pitchFamily="82" charset="0"/>
              </a:rPr>
              <a:t>W</a:t>
            </a:r>
            <a:r>
              <a:rPr lang="pl-PL" sz="4000" b="1" dirty="0" smtClean="0">
                <a:solidFill>
                  <a:schemeClr val="accent1">
                    <a:lumMod val="75000"/>
                  </a:schemeClr>
                </a:solidFill>
                <a:latin typeface="Gabriola" panose="04040605051002020D02" pitchFamily="82" charset="0"/>
              </a:rPr>
              <a:t> lipcu 2001 roku pani Elwira zamieszkała w Gdańsku </a:t>
            </a:r>
            <a:br>
              <a:rPr lang="pl-PL" sz="4000" b="1" dirty="0" smtClean="0">
                <a:solidFill>
                  <a:schemeClr val="accent1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pl-PL" sz="4000" b="1" dirty="0" smtClean="0">
                <a:solidFill>
                  <a:schemeClr val="accent1">
                    <a:lumMod val="75000"/>
                  </a:schemeClr>
                </a:solidFill>
                <a:latin typeface="Gabriola" panose="04040605051002020D02" pitchFamily="82" charset="0"/>
              </a:rPr>
              <a:t>przy ulicy Smoluchowskiego.</a:t>
            </a:r>
            <a:endParaRPr lang="pl-PL" sz="4000" b="1" dirty="0">
              <a:solidFill>
                <a:schemeClr val="accent1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918" y="1622737"/>
            <a:ext cx="5909331" cy="478983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920285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06" y="594402"/>
            <a:ext cx="5014851" cy="5710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917" y="594402"/>
            <a:ext cx="3012851" cy="5692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6648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902" y="3835475"/>
            <a:ext cx="4919141" cy="2818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45" y="251093"/>
            <a:ext cx="4885912" cy="3387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94" y="251094"/>
            <a:ext cx="5100209" cy="3387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211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69"/>
            <a:ext cx="7405334" cy="682525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9246" y="2662149"/>
            <a:ext cx="6593982" cy="3423102"/>
          </a:xfrm>
        </p:spPr>
        <p:txBody>
          <a:bodyPr anchor="t">
            <a:normAutofit/>
          </a:bodyPr>
          <a:lstStyle/>
          <a:p>
            <a:pPr algn="ctr"/>
            <a:r>
              <a:rPr lang="pl-PL" sz="3600" b="1" smtClean="0">
                <a:latin typeface="Gabriola" panose="04040605051002020D02" pitchFamily="82" charset="0"/>
              </a:rPr>
              <a:t>Pani </a:t>
            </a:r>
            <a:br>
              <a:rPr lang="pl-PL" sz="3600" b="1" smtClean="0">
                <a:latin typeface="Gabriola" panose="04040605051002020D02" pitchFamily="82" charset="0"/>
              </a:rPr>
            </a:br>
            <a:r>
              <a:rPr lang="pl-PL" sz="3600" b="1" smtClean="0">
                <a:latin typeface="Gabriola" panose="04040605051002020D02" pitchFamily="82" charset="0"/>
              </a:rPr>
              <a:t>Stanisława Opalińska </a:t>
            </a:r>
            <a:br>
              <a:rPr lang="pl-PL" sz="3600" b="1" smtClean="0">
                <a:latin typeface="Gabriola" panose="04040605051002020D02" pitchFamily="82" charset="0"/>
              </a:rPr>
            </a:br>
            <a:r>
              <a:rPr lang="pl-PL" sz="3600" b="1" smtClean="0">
                <a:latin typeface="Gabriola" panose="04040605051002020D02" pitchFamily="82" charset="0"/>
              </a:rPr>
              <a:t>urodziła się 10 maja 1916 roku</a:t>
            </a:r>
            <a:br>
              <a:rPr lang="pl-PL" sz="3600" b="1" smtClean="0">
                <a:latin typeface="Gabriola" panose="04040605051002020D02" pitchFamily="82" charset="0"/>
              </a:rPr>
            </a:br>
            <a:r>
              <a:rPr lang="pl-PL" sz="3600" b="1" smtClean="0">
                <a:latin typeface="Gabriola" panose="04040605051002020D02" pitchFamily="82" charset="0"/>
              </a:rPr>
              <a:t>w Ostrowiu pod Przemyślem </a:t>
            </a:r>
            <a:br>
              <a:rPr lang="pl-PL" sz="3600" b="1" smtClean="0">
                <a:latin typeface="Gabriola" panose="04040605051002020D02" pitchFamily="82" charset="0"/>
              </a:rPr>
            </a:br>
            <a:r>
              <a:rPr lang="pl-PL" sz="3600" b="1" smtClean="0">
                <a:latin typeface="Gabriola" panose="04040605051002020D02" pitchFamily="82" charset="0"/>
              </a:rPr>
              <a:t>jako jedna z czterech córek </a:t>
            </a:r>
            <a:br>
              <a:rPr lang="pl-PL" sz="3600" b="1" smtClean="0">
                <a:latin typeface="Gabriola" panose="04040605051002020D02" pitchFamily="82" charset="0"/>
              </a:rPr>
            </a:br>
            <a:r>
              <a:rPr lang="pl-PL" sz="3600" b="1" smtClean="0">
                <a:latin typeface="Gabriola" panose="04040605051002020D02" pitchFamily="82" charset="0"/>
              </a:rPr>
              <a:t>Karoliny i Stefana.</a:t>
            </a:r>
            <a:endParaRPr lang="pl-PL" sz="3600" b="1" dirty="0">
              <a:latin typeface="Gabriola" panose="04040605051002020D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330" y="2365935"/>
            <a:ext cx="3886200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3" name="pole tekstowe 2"/>
          <p:cNvSpPr txBox="1"/>
          <p:nvPr/>
        </p:nvSpPr>
        <p:spPr>
          <a:xfrm>
            <a:off x="7465613" y="1076977"/>
            <a:ext cx="41856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Siostrami pani Stanisławy </a:t>
            </a:r>
            <a:br>
              <a:rPr lang="pl-PL" sz="2800" dirty="0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pl-PL" sz="2800" dirty="0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były Stefania, Jarosława i Weronika.</a:t>
            </a:r>
            <a:endParaRPr lang="pl-PL" sz="2800" dirty="0">
              <a:solidFill>
                <a:schemeClr val="accent5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0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3335" y="2018312"/>
            <a:ext cx="4791842" cy="2821376"/>
          </a:xfrm>
        </p:spPr>
        <p:txBody>
          <a:bodyPr>
            <a:noAutofit/>
          </a:bodyPr>
          <a:lstStyle/>
          <a:p>
            <a:pPr algn="ctr" defTabSz="914400">
              <a:spcBef>
                <a:spcPct val="0"/>
              </a:spcBef>
              <a:buNone/>
            </a:pPr>
            <a:r>
              <a:rPr lang="pl-PL" sz="4000" b="1" i="0" dirty="0" smtClean="0">
                <a:solidFill>
                  <a:srgbClr val="852367"/>
                </a:solidFill>
                <a:latin typeface="Gabriola" panose="04040605051002020D02" pitchFamily="82" charset="0"/>
              </a:rPr>
              <a:t>W kwietniu 2008 roku Pani Elwira Bielewicz zamieszkała </a:t>
            </a:r>
            <a:br>
              <a:rPr lang="pl-PL" sz="4000" b="1" i="0" dirty="0" smtClean="0">
                <a:solidFill>
                  <a:srgbClr val="852367"/>
                </a:solidFill>
                <a:latin typeface="Gabriola" panose="04040605051002020D02" pitchFamily="82" charset="0"/>
              </a:rPr>
            </a:br>
            <a:r>
              <a:rPr lang="pl-PL" sz="4000" b="1" i="0" dirty="0" smtClean="0">
                <a:solidFill>
                  <a:srgbClr val="852367"/>
                </a:solidFill>
                <a:latin typeface="Gabriola" panose="04040605051002020D02" pitchFamily="82" charset="0"/>
              </a:rPr>
              <a:t>w Domu Pomocy Społecznej przy ul. Polanki 121 </a:t>
            </a:r>
            <a:br>
              <a:rPr lang="pl-PL" sz="4000" b="1" i="0" dirty="0" smtClean="0">
                <a:solidFill>
                  <a:srgbClr val="852367"/>
                </a:solidFill>
                <a:latin typeface="Gabriola" panose="04040605051002020D02" pitchFamily="82" charset="0"/>
              </a:rPr>
            </a:br>
            <a:r>
              <a:rPr lang="pl-PL" sz="4000" b="1" i="0" dirty="0" smtClean="0">
                <a:solidFill>
                  <a:srgbClr val="852367"/>
                </a:solidFill>
                <a:latin typeface="Gabriola" panose="04040605051002020D02" pitchFamily="82" charset="0"/>
              </a:rPr>
              <a:t>w Gdańsku – Oliwie.</a:t>
            </a:r>
            <a:endParaRPr lang="pl-PL" sz="4000" b="1" dirty="0">
              <a:latin typeface="Gabriola" panose="04040605051002020D02" pitchFamily="82" charset="0"/>
            </a:endParaRPr>
          </a:p>
        </p:txBody>
      </p:sp>
      <p:pic>
        <p:nvPicPr>
          <p:cNvPr id="6" name="Symbol zastępczy obrazu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r="161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101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696277"/>
            <a:ext cx="12192000" cy="3193776"/>
          </a:xfrm>
        </p:spPr>
        <p:txBody>
          <a:bodyPr>
            <a:normAutofit lnSpcReduction="10000"/>
          </a:bodyPr>
          <a:lstStyle/>
          <a:p>
            <a:pPr marL="0" indent="0" algn="ctr" defTabSz="914400">
              <a:lnSpc>
                <a:spcPct val="90000"/>
              </a:lnSpc>
              <a:spcBef>
                <a:spcPts val="1800"/>
              </a:spcBef>
              <a:buClr>
                <a:srgbClr val="D680A5"/>
              </a:buClr>
              <a:buSzPct val="90000"/>
              <a:buNone/>
            </a:pPr>
            <a:r>
              <a:rPr lang="pl-PL" sz="48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Tata pani Stanisławy był z zawodu kolejarzem.</a:t>
            </a:r>
          </a:p>
          <a:p>
            <a:pPr marL="0" indent="0" algn="ctr" defTabSz="914400">
              <a:lnSpc>
                <a:spcPct val="90000"/>
              </a:lnSpc>
              <a:spcBef>
                <a:spcPts val="1800"/>
              </a:spcBef>
              <a:buClr>
                <a:srgbClr val="D680A5"/>
              </a:buClr>
              <a:buSzPct val="90000"/>
              <a:buNone/>
            </a:pPr>
            <a:endParaRPr lang="pl-PL" sz="4800" b="1" smtClean="0">
              <a:solidFill>
                <a:schemeClr val="accent5">
                  <a:lumMod val="75000"/>
                </a:schemeClr>
              </a:solidFill>
              <a:latin typeface="Gabriola" panose="04040605051002020D02" pitchFamily="82" charset="0"/>
            </a:endParaRPr>
          </a:p>
          <a:p>
            <a:pPr marL="0" indent="0" algn="ctr" defTabSz="914400">
              <a:lnSpc>
                <a:spcPct val="90000"/>
              </a:lnSpc>
              <a:spcBef>
                <a:spcPts val="1800"/>
              </a:spcBef>
              <a:buClr>
                <a:srgbClr val="D680A5"/>
              </a:buClr>
              <a:buSzPct val="90000"/>
              <a:buNone/>
            </a:pPr>
            <a:r>
              <a:rPr lang="pl-PL" sz="48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Mama zajmowała się domem i ogrodem.</a:t>
            </a:r>
          </a:p>
          <a:p>
            <a:pPr marL="0" indent="0" algn="ctr" defTabSz="914400">
              <a:lnSpc>
                <a:spcPct val="90000"/>
              </a:lnSpc>
              <a:spcBef>
                <a:spcPts val="1800"/>
              </a:spcBef>
              <a:buClr>
                <a:srgbClr val="D680A5"/>
              </a:buClr>
              <a:buSzPct val="90000"/>
              <a:buNone/>
            </a:pPr>
            <a:r>
              <a:rPr lang="pl-PL" sz="48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Pani Stasia chętnie pomagała w pracach domowych.</a:t>
            </a:r>
          </a:p>
          <a:p>
            <a:pPr marL="0" indent="0" algn="l" defTabSz="914400">
              <a:lnSpc>
                <a:spcPct val="90000"/>
              </a:lnSpc>
              <a:spcBef>
                <a:spcPts val="1800"/>
              </a:spcBef>
              <a:buClr>
                <a:srgbClr val="D680A5"/>
              </a:buClr>
              <a:buSzPct val="90000"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5353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41044" y="4842455"/>
            <a:ext cx="9569004" cy="23342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400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Pani Stanisława ukończyła 7 lat szkoły podstawowej. </a:t>
            </a:r>
          </a:p>
          <a:p>
            <a:pPr marL="0" indent="0" algn="ctr">
              <a:buNone/>
            </a:pPr>
            <a:r>
              <a:rPr lang="pl-PL" sz="4400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Zdała do gimnazjum.</a:t>
            </a:r>
            <a:endParaRPr lang="pl-PL" sz="4400" dirty="0">
              <a:solidFill>
                <a:schemeClr val="accent5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89824" y="-99845"/>
            <a:ext cx="3871442" cy="53353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90376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6366" y="965915"/>
            <a:ext cx="5214609" cy="507427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36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W trakcie wojny pani Stanisława Opalińska pracowała </a:t>
            </a:r>
            <a:br>
              <a:rPr lang="pl-PL" sz="36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pl-PL" sz="36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w Rosendorf w Niemczech </a:t>
            </a:r>
            <a:br>
              <a:rPr lang="pl-PL" sz="36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pl-PL" sz="36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u rodziny Wancelhaken.</a:t>
            </a:r>
          </a:p>
          <a:p>
            <a:pPr marL="0" indent="0" algn="ctr">
              <a:buNone/>
            </a:pPr>
            <a:r>
              <a:rPr lang="pl-PL" sz="36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Prowadziła gospodarstwo.</a:t>
            </a:r>
          </a:p>
          <a:p>
            <a:pPr marL="0" indent="0" algn="ctr">
              <a:buNone/>
            </a:pPr>
            <a:r>
              <a:rPr lang="pl-PL" sz="36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Rodzinę Wancelhaken </a:t>
            </a:r>
            <a:br>
              <a:rPr lang="pl-PL" sz="36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pl-PL" sz="36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pani Stanisława dobrze wspomina.</a:t>
            </a:r>
          </a:p>
          <a:p>
            <a:pPr marL="0" indent="0" algn="ctr">
              <a:buNone/>
            </a:pPr>
            <a:r>
              <a:rPr lang="pl-PL" sz="36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Do końca wojny przebywała </a:t>
            </a:r>
            <a:br>
              <a:rPr lang="pl-PL" sz="36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pl-PL" sz="36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w miejscowości Gintersdorf.</a:t>
            </a:r>
            <a:endParaRPr lang="pl-PL" sz="3600" b="1" dirty="0">
              <a:solidFill>
                <a:schemeClr val="accent5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61181" y="431590"/>
            <a:ext cx="3822514" cy="6142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938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940" y="308881"/>
            <a:ext cx="3918941" cy="6140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8471" y="308881"/>
            <a:ext cx="7527970" cy="121061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6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Po wojnie pani Opalińska pojechała do Przemyśla, </a:t>
            </a:r>
            <a:br>
              <a:rPr lang="pl-PL" sz="36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pl-PL" sz="36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skąd przeniosła się do Gdańska, </a:t>
            </a:r>
            <a:br>
              <a:rPr lang="pl-PL" sz="36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pl-PL" sz="36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gdzie zamieszkała przy ul. Kościuszki.</a:t>
            </a:r>
            <a:endParaRPr lang="pl-PL" sz="3600" b="1" dirty="0">
              <a:solidFill>
                <a:schemeClr val="accent5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06" y="1867436"/>
            <a:ext cx="6667500" cy="458152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1140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67947" y="557855"/>
            <a:ext cx="5009882" cy="24276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W Gdańsku pani Stanisława pracowała w fabryce mebli </a:t>
            </a:r>
            <a:br>
              <a:rPr lang="pl-PL" sz="4000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pl-PL" sz="4000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przy ul. Grunwaldzkiej </a:t>
            </a:r>
            <a:br>
              <a:rPr lang="pl-PL" sz="4000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pl-PL" sz="4000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we Wrzeszczu.</a:t>
            </a:r>
          </a:p>
          <a:p>
            <a:pPr marL="0" indent="0" algn="ctr">
              <a:buNone/>
            </a:pPr>
            <a:endParaRPr lang="pl-PL" sz="4000" smtClean="0">
              <a:solidFill>
                <a:schemeClr val="accent5">
                  <a:lumMod val="75000"/>
                </a:schemeClr>
              </a:solidFill>
              <a:latin typeface="Gabriola" panose="04040605051002020D02" pitchFamily="82" charset="0"/>
            </a:endParaRPr>
          </a:p>
          <a:p>
            <a:pPr marL="0" indent="0">
              <a:buNone/>
            </a:pPr>
            <a:endParaRPr lang="pl-PL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124" y="557855"/>
            <a:ext cx="6067397" cy="38297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pole tekstowe 4"/>
          <p:cNvSpPr txBox="1"/>
          <p:nvPr/>
        </p:nvSpPr>
        <p:spPr>
          <a:xfrm>
            <a:off x="5277829" y="4834972"/>
            <a:ext cx="69288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W fabryce tej </a:t>
            </a:r>
            <a:br>
              <a:rPr lang="pl-PL" sz="4000" dirty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pl-PL" sz="4000" dirty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pani Opalińska pracowała do emerytury.</a:t>
            </a: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22" y="3118359"/>
            <a:ext cx="4887532" cy="343322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41606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00576" y="584584"/>
            <a:ext cx="3611958" cy="313670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40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Wolny czas </a:t>
            </a:r>
            <a:br>
              <a:rPr lang="pl-PL" sz="40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pl-PL" sz="40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w Trójmieście </a:t>
            </a:r>
            <a:br>
              <a:rPr lang="pl-PL" sz="40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pl-PL" sz="40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pani Stanisława spędzała chodząc </a:t>
            </a:r>
            <a:br>
              <a:rPr lang="pl-PL" sz="40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pl-PL" sz="40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do kina Reduta </a:t>
            </a:r>
            <a:br>
              <a:rPr lang="pl-PL" sz="40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pl-PL" sz="4000" b="1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i Polonia.</a:t>
            </a:r>
            <a:endParaRPr lang="pl-PL" sz="4000" b="1" dirty="0">
              <a:solidFill>
                <a:schemeClr val="accent5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652" y="156069"/>
            <a:ext cx="5898348" cy="356522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76" y="3721292"/>
            <a:ext cx="4731774" cy="313670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09" y="663477"/>
            <a:ext cx="3675577" cy="5456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8053588" y="3721292"/>
            <a:ext cx="37735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Często bywała </a:t>
            </a:r>
            <a:br>
              <a:rPr lang="pl-PL" sz="4000" b="1" dirty="0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pl-PL" sz="4000" b="1" dirty="0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na plaży w Jelitkowie, gdzie lubiła pływać </a:t>
            </a:r>
            <a:br>
              <a:rPr lang="pl-PL" sz="4000" b="1" dirty="0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pl-PL" sz="4000" b="1" dirty="0" smtClean="0">
                <a:solidFill>
                  <a:schemeClr val="accent5">
                    <a:lumMod val="75000"/>
                  </a:schemeClr>
                </a:solidFill>
                <a:latin typeface="Gabriola" panose="04040605051002020D02" pitchFamily="82" charset="0"/>
              </a:rPr>
              <a:t>i opalać się.</a:t>
            </a:r>
            <a:endParaRPr lang="pl-PL" sz="4000" b="1" dirty="0">
              <a:solidFill>
                <a:schemeClr val="accent5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382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theme/theme1.xml><?xml version="1.0" encoding="utf-8"?>
<a:theme xmlns:a="http://schemas.openxmlformats.org/drawingml/2006/main" name="Cherry Blossom 16x9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PINKFLORALBROCADE_16X9">
  <a:themeElements>
    <a:clrScheme name="PinkFloralBrocade">
      <a:dk1>
        <a:srgbClr val="323232"/>
      </a:dk1>
      <a:lt1>
        <a:sysClr val="window" lastClr="FFFFFF"/>
      </a:lt1>
      <a:dk2>
        <a:srgbClr val="000000"/>
      </a:dk2>
      <a:lt2>
        <a:srgbClr val="E8E3E7"/>
      </a:lt2>
      <a:accent1>
        <a:srgbClr val="852367"/>
      </a:accent1>
      <a:accent2>
        <a:srgbClr val="079097"/>
      </a:accent2>
      <a:accent3>
        <a:srgbClr val="D54658"/>
      </a:accent3>
      <a:accent4>
        <a:srgbClr val="EA8B4A"/>
      </a:accent4>
      <a:accent5>
        <a:srgbClr val="E3BB49"/>
      </a:accent5>
      <a:accent6>
        <a:srgbClr val="79AD5F"/>
      </a:accent6>
      <a:hlink>
        <a:srgbClr val="079097"/>
      </a:hlink>
      <a:folHlink>
        <a:srgbClr val="808080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nkFloralBrocade_16x9_TP103417392.potx" id="{110ACF48-7F1E-4690-9134-DD0A0D594D64}" vid="{7FF4CEB1-C2EF-4F97-AD94-D897BDA4EC5F}"/>
    </a:ext>
  </a:extLst>
</a:theme>
</file>

<file path=ppt/theme/theme3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7CB48F5-D6B9-4A73-B7C9-0F05E58E1A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Prezentacja z kwitnącą wiśnią (panoramiczna)</Template>
  <TotalTime>0</TotalTime>
  <Words>221</Words>
  <Application>Microsoft Office PowerPoint</Application>
  <PresentationFormat>Panoramiczny</PresentationFormat>
  <Paragraphs>51</Paragraphs>
  <Slides>30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30</vt:i4>
      </vt:variant>
    </vt:vector>
  </HeadingPairs>
  <TitlesOfParts>
    <vt:vector size="39" baseType="lpstr">
      <vt:lpstr>Arial</vt:lpstr>
      <vt:lpstr>Calibri Light</vt:lpstr>
      <vt:lpstr>Cambria</vt:lpstr>
      <vt:lpstr>Century Gothic</vt:lpstr>
      <vt:lpstr>Edwardian Script ITC</vt:lpstr>
      <vt:lpstr>Gabriola</vt:lpstr>
      <vt:lpstr>Times New Roman</vt:lpstr>
      <vt:lpstr>Cherry Blossom 16x9</vt:lpstr>
      <vt:lpstr>PINKFLORALBROCADE_16X9</vt:lpstr>
      <vt:lpstr>Prezentacja programu PowerPoint</vt:lpstr>
      <vt:lpstr>100 lat </vt:lpstr>
      <vt:lpstr>Pani  Stanisława Opalińska  urodziła się 10 maja 1916 roku w Ostrowiu pod Przemyślem  jako jedna z czterech córek  Karoliny i Stefana.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100 lat Pani Elwiry Bielewicz</vt:lpstr>
      <vt:lpstr>Prezentacja programu PowerPoint</vt:lpstr>
      <vt:lpstr>Prezentacja programu PowerPoint</vt:lpstr>
      <vt:lpstr>W Dziśnie  pani Elwira uczęszczała  do szkoły podstawowej i średniej.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 kwietniu 2008 roku Pani Elwira Bielewicz zamieszkała  w Domu Pomocy Społecznej przy ul. Polanki 121  w Gdańsku – Oliwie.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2016-05-15T12:47:24Z</dcterms:created>
  <dcterms:modified xsi:type="dcterms:W3CDTF">2016-05-19T11:30:53Z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TC030310029991</vt:lpwstr>
  </property>
</Properties>
</file>